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alatino Linotype"/>
      <p:regular r:id="rId36"/>
      <p:bold r:id="rId37"/>
      <p:italic r:id="rId38"/>
      <p:boldItalic r:id="rId39"/>
    </p:embeddedFont>
    <p:embeddedFont>
      <p:font typeface="Century Gothic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regular.fntdata"/><Relationship Id="rId20" Type="http://schemas.openxmlformats.org/officeDocument/2006/relationships/slide" Target="slides/slide15.xml"/><Relationship Id="rId42" Type="http://schemas.openxmlformats.org/officeDocument/2006/relationships/font" Target="fonts/CenturyGothic-italic.fntdata"/><Relationship Id="rId41" Type="http://schemas.openxmlformats.org/officeDocument/2006/relationships/font" Target="fonts/CenturyGothic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CenturyGothic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alatinoLinotype-bold.fntdata"/><Relationship Id="rId14" Type="http://schemas.openxmlformats.org/officeDocument/2006/relationships/slide" Target="slides/slide9.xml"/><Relationship Id="rId36" Type="http://schemas.openxmlformats.org/officeDocument/2006/relationships/font" Target="fonts/PalatinoLinotype-regular.fntdata"/><Relationship Id="rId17" Type="http://schemas.openxmlformats.org/officeDocument/2006/relationships/slide" Target="slides/slide12.xml"/><Relationship Id="rId39" Type="http://schemas.openxmlformats.org/officeDocument/2006/relationships/font" Target="fonts/PalatinoLinotype-boldItalic.fntdata"/><Relationship Id="rId16" Type="http://schemas.openxmlformats.org/officeDocument/2006/relationships/slide" Target="slides/slide11.xml"/><Relationship Id="rId38" Type="http://schemas.openxmlformats.org/officeDocument/2006/relationships/font" Target="fonts/PalatinoLinotyp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9e1ae8024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" name="Google Shape;36;g29e1ae8024b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2e7c3b3cb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2a2e7c3b3cb_0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2e7c3b3c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a2e7c3b3cb_0_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2e7c3b3cb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2a2e7c3b3cb_0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2e7c3b3c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2a2e7c3b3cb_0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2e7c3b3cb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2a2e7c3b3cb_0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e1ae8024b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29e1ae8024b_0_4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e1ae8024b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29e1ae8024b_0_5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2e7c3b3c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2a2e7c3b3cb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e1ae8024b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9e1ae8024b_0_5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e1ae8024b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29e1ae8024b_0_5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9e1ae8024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" name="Google Shape;43;g29e1ae8024b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e1ae8024b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g29e1ae8024b_0_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2e7c3b3c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a2e7c3b3cb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e1ae8024b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29e1ae8024b_0_5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e1ae8024b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29e1ae8024b_0_5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2e7c3b3c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2a2e7c3b3cb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83ef4ac7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a83ef4ac75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8bac656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2a8bac6566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83ef4ac7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a83ef4ac75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83ef4ac7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2a83ef4ac75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83ef4ac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2a83ef4ac75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a2e7c3b3c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" name="Google Shape;49;g2a2e7c3b3cb_0_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e1ae8024b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29e1ae8024b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a2e7c3b3c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g2a2e7c3b3cb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2e7c3b3c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g2a2e7c3b3cb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2e7c3b3c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g2a2e7c3b3cb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2e7c3b3c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" name="Google Shape;74;g2a2e7c3b3cb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2e7c3b3c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g2a2e7c3b3cb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e1ae8024b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g29e1ae8024b_0_4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685800" y="457201"/>
            <a:ext cx="77724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Palatino Linotype"/>
              <a:buNone/>
              <a:defRPr sz="5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331640" y="2355727"/>
            <a:ext cx="6400800" cy="1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2400"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67544" y="339503"/>
            <a:ext cx="82296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6110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alatino Linotype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467544" y="1275606"/>
            <a:ext cx="82296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indent="-364045" lvl="1" marL="914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2133"/>
              <a:buChar char="o"/>
              <a:defRPr>
                <a:solidFill>
                  <a:srgbClr val="3F3F3F"/>
                </a:solidFill>
              </a:defRPr>
            </a:lvl2pPr>
            <a:lvl3pPr indent="-364045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2133"/>
              <a:buChar char="•"/>
              <a:defRPr>
                <a:solidFill>
                  <a:srgbClr val="3F3F3F"/>
                </a:solidFill>
              </a:defRPr>
            </a:lvl3pPr>
            <a:lvl4pPr indent="-364045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2133"/>
              <a:buChar char="o"/>
              <a:defRPr>
                <a:solidFill>
                  <a:srgbClr val="3F3F3F"/>
                </a:solidFill>
              </a:defRPr>
            </a:lvl4pPr>
            <a:lvl5pPr indent="-364045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2133"/>
              <a:buChar char="•"/>
              <a:defRPr>
                <a:solidFill>
                  <a:srgbClr val="3F3F3F"/>
                </a:solidFill>
              </a:defRPr>
            </a:lvl5pPr>
            <a:lvl6pPr indent="-364045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2133"/>
              <a:buChar char="o"/>
              <a:defRPr/>
            </a:lvl6pPr>
            <a:lvl7pPr indent="-364045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2133"/>
              <a:buChar char="•"/>
              <a:defRPr/>
            </a:lvl7pPr>
            <a:lvl8pPr indent="-364045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2133"/>
              <a:buChar char="o"/>
              <a:defRPr/>
            </a:lvl8pPr>
            <a:lvl9pPr indent="-364045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2133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808022" y="540326"/>
            <a:ext cx="74625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808022" y="1670857"/>
            <a:ext cx="37068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2" type="body"/>
          </p:nvPr>
        </p:nvSpPr>
        <p:spPr>
          <a:xfrm>
            <a:off x="4629150" y="1670857"/>
            <a:ext cx="36414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idx="1" type="body"/>
          </p:nvPr>
        </p:nvSpPr>
        <p:spPr>
          <a:xfrm>
            <a:off x="467545" y="339503"/>
            <a:ext cx="828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867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67544" y="339503"/>
            <a:ext cx="82296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6110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alatino Linotype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467544" y="1275606"/>
            <a:ext cx="82089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2400">
                <a:solidFill>
                  <a:srgbClr val="3F3F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813545" y="273844"/>
            <a:ext cx="7457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813544" y="1260872"/>
            <a:ext cx="3684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1500"/>
            </a:lvl2pPr>
            <a:lvl3pPr indent="-2286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350"/>
            </a:lvl3pPr>
            <a:lvl4pPr indent="-2286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b="1" sz="1200"/>
            </a:lvl4pPr>
            <a:lvl5pPr indent="-22860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b="1" sz="12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813545" y="1878806"/>
            <a:ext cx="36846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4629150" y="1260872"/>
            <a:ext cx="3641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1800">
                <a:solidFill>
                  <a:srgbClr val="3F3F3F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b="1" sz="1500"/>
            </a:lvl2pPr>
            <a:lvl3pPr indent="-2286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350"/>
            </a:lvl3pPr>
            <a:lvl4pPr indent="-2286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b="1" sz="1200"/>
            </a:lvl4pPr>
            <a:lvl5pPr indent="-22860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600"/>
              <a:buNone/>
              <a:defRPr b="1" sz="1200"/>
            </a:lvl9pPr>
          </a:lstStyle>
          <a:p/>
        </p:txBody>
      </p:sp>
      <p:sp>
        <p:nvSpPr>
          <p:cNvPr id="33" name="Google Shape;33;p9"/>
          <p:cNvSpPr txBox="1"/>
          <p:nvPr>
            <p:ph idx="4" type="body"/>
          </p:nvPr>
        </p:nvSpPr>
        <p:spPr>
          <a:xfrm>
            <a:off x="4629150" y="1878806"/>
            <a:ext cx="3641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rgbClr val="3F3F3F"/>
                </a:solidFill>
              </a:defRPr>
            </a:lvl1pPr>
            <a:lvl2pPr indent="-34290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rgbClr val="F3F3F3"/>
            </a:gs>
            <a:gs pos="92000">
              <a:srgbClr val="D8D8D8"/>
            </a:gs>
            <a:gs pos="100000">
              <a:srgbClr val="D8D8D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059832" y="4731990"/>
            <a:ext cx="6084300" cy="411600"/>
          </a:xfrm>
          <a:prstGeom prst="rect">
            <a:avLst/>
          </a:prstGeom>
          <a:solidFill>
            <a:srgbClr val="005FAE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CFDC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Vision IAS</a:t>
            </a:r>
            <a:endParaRPr b="0" i="0" sz="1200" u="none" cap="none" strike="noStrike">
              <a:solidFill>
                <a:srgbClr val="CFDC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731990"/>
            <a:ext cx="3059700" cy="4116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C7D1D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 © 202</a:t>
            </a:r>
            <a:r>
              <a:rPr lang="en" sz="900">
                <a:solidFill>
                  <a:srgbClr val="C7D1D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b="0" i="0" lang="en" sz="900" u="none" cap="none" strike="noStrike">
                <a:solidFill>
                  <a:srgbClr val="C7D1D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Vision IAS. [www.visionias.in] </a:t>
            </a:r>
            <a:endParaRPr b="0" i="0" sz="900" u="none" cap="none" strike="noStrike">
              <a:solidFill>
                <a:srgbClr val="C7D1D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467544" y="339503"/>
            <a:ext cx="82296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740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700"/>
              <a:buFont typeface="Palatino Linotype"/>
              <a:buNone/>
              <a:defRPr b="0" i="0" sz="4700" u="none" cap="none" strike="noStrik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67544" y="1275606"/>
            <a:ext cx="82296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4045" lvl="1" marL="914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3F3F3F"/>
              </a:buClr>
              <a:buSzPts val="2133"/>
              <a:buFont typeface="Courier New"/>
              <a:buChar char="o"/>
              <a:defRPr b="0" i="0" sz="2133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64045" lvl="2" marL="1371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3F3F3F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64045" lvl="3" marL="1828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3F3F3F"/>
              </a:buClr>
              <a:buSzPts val="2133"/>
              <a:buFont typeface="Courier New"/>
              <a:buChar char="o"/>
              <a:defRPr b="0" i="0" sz="2133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64045" lvl="4" marL="22860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3F3F3F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7F7F7F"/>
              </a:buClr>
              <a:buSzPts val="2133"/>
              <a:buFont typeface="Courier New"/>
              <a:buChar char="o"/>
              <a:defRPr b="0" i="0" sz="2133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7F7F7F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7F7F7F"/>
              </a:buClr>
              <a:buSzPts val="2133"/>
              <a:buFont typeface="Courier New"/>
              <a:buChar char="o"/>
              <a:defRPr b="0" i="0" sz="2133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7F7F7F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/>
          <p:nvPr/>
        </p:nvSpPr>
        <p:spPr>
          <a:xfrm rot="-1078800">
            <a:off x="363833" y="1993737"/>
            <a:ext cx="8100493" cy="1270115"/>
          </a:xfrm>
          <a:prstGeom prst="rect">
            <a:avLst/>
          </a:prstGeom>
          <a:blipFill rotWithShape="1">
            <a:blip r:embed="rId1">
              <a:alphaModFix amt="7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/>
        </p:nvSpPr>
        <p:spPr>
          <a:xfrm>
            <a:off x="282525" y="881975"/>
            <a:ext cx="873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b="1" lang="en" sz="4300">
                <a:solidFill>
                  <a:srgbClr val="953734"/>
                </a:solidFill>
                <a:latin typeface="Cambria"/>
                <a:ea typeface="Cambria"/>
                <a:cs typeface="Cambria"/>
                <a:sym typeface="Cambria"/>
              </a:rPr>
              <a:t>Population, </a:t>
            </a:r>
            <a:r>
              <a:rPr b="1" lang="en" sz="4300">
                <a:solidFill>
                  <a:srgbClr val="953734"/>
                </a:solidFill>
                <a:latin typeface="Cambria"/>
                <a:ea typeface="Cambria"/>
                <a:cs typeface="Cambria"/>
                <a:sym typeface="Cambria"/>
              </a:rPr>
              <a:t>Migration</a:t>
            </a:r>
            <a:r>
              <a:rPr b="1" lang="en" sz="4300">
                <a:solidFill>
                  <a:srgbClr val="953734"/>
                </a:solidFill>
                <a:latin typeface="Cambria"/>
                <a:ea typeface="Cambria"/>
                <a:cs typeface="Cambria"/>
                <a:sym typeface="Cambria"/>
              </a:rPr>
              <a:t> and Human Resources </a:t>
            </a:r>
            <a:endParaRPr b="1" sz="4300">
              <a:solidFill>
                <a:srgbClr val="95373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87875"/>
            <a:ext cx="919532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 txBox="1"/>
          <p:nvPr/>
        </p:nvSpPr>
        <p:spPr>
          <a:xfrm>
            <a:off x="7173000" y="3570600"/>
            <a:ext cx="175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22222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2200">
              <a:solidFill>
                <a:srgbClr val="22222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129000" y="53800"/>
            <a:ext cx="8687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350" y="369400"/>
            <a:ext cx="5574925" cy="39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475" y="261550"/>
            <a:ext cx="5838150" cy="4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7816350" y="440512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162575" y="162900"/>
            <a:ext cx="868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Population Pyramid (Age-Sex Pyramid)</a:t>
            </a:r>
            <a:endParaRPr b="1" sz="170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 tells us about the age, sex ratio, dependent population, etc.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162575" y="1006900"/>
            <a:ext cx="31005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Expanding Populations</a:t>
            </a:r>
            <a:endParaRPr sz="170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age-sex pyramid of Nigeria is a</a:t>
            </a:r>
            <a:r>
              <a:rPr lang="en" sz="16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 sz="16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triangular shaped pyramid</a:t>
            </a:r>
            <a:r>
              <a:rPr lang="en" sz="16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with a </a:t>
            </a:r>
            <a:r>
              <a:rPr b="1" lang="en" sz="16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wide base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is typical of less developed countries. 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These have larger populations in lower age groups due to </a:t>
            </a:r>
            <a:r>
              <a:rPr b="1"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high birth rates. (Bangladesh and Mexico )</a:t>
            </a:r>
            <a:endParaRPr b="1"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125" y="947025"/>
            <a:ext cx="5060475" cy="37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238075" y="506925"/>
            <a:ext cx="26391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Constant Population</a:t>
            </a: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Australia’s age-sex pyramid is </a:t>
            </a:r>
            <a:r>
              <a:rPr b="1" lang="en" sz="16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bell shaped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b="1"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tapered towards the top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shows birth and death rates are almost equal leading to a near constant population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275" y="321600"/>
            <a:ext cx="5074025" cy="39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120625" y="401550"/>
            <a:ext cx="28236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Declining Population</a:t>
            </a:r>
            <a:endParaRPr b="1" sz="170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Japan pyramid has a </a:t>
            </a:r>
            <a:r>
              <a:rPr b="1" lang="en" sz="16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narrow base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 a </a:t>
            </a:r>
            <a:r>
              <a:rPr b="1"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tapered top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showing low birth and death rates. 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population growth in developed countries is usually zero or negative.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075" y="401550"/>
            <a:ext cx="5594249" cy="3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162575" y="162900"/>
            <a:ext cx="868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2903"/>
            <a:ext cx="8991600" cy="3934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103425" y="271375"/>
            <a:ext cx="399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Religious Communities of India</a:t>
            </a:r>
            <a:endParaRPr b="1" sz="18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8" name="Google Shape;138;p25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450" y="347488"/>
            <a:ext cx="4618450" cy="40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187950" y="247525"/>
            <a:ext cx="868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Human Resources</a:t>
            </a:r>
            <a:endParaRPr b="1" sz="18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145650" y="122075"/>
            <a:ext cx="8687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 u="sng">
                <a:latin typeface="Cambria"/>
                <a:ea typeface="Cambria"/>
                <a:cs typeface="Cambria"/>
                <a:sym typeface="Cambria"/>
              </a:rPr>
              <a:t>Human Development</a:t>
            </a:r>
            <a:endParaRPr b="1" sz="19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Growth vs Development</a:t>
            </a:r>
            <a:endParaRPr b="1" sz="18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70275" y="104150"/>
            <a:ext cx="90243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Four Pillars of Human Development</a:t>
            </a:r>
            <a:endParaRPr b="1" sz="18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 u="sng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b="1" lang="en" sz="1500" u="sng">
                <a:latin typeface="Cambria"/>
                <a:ea typeface="Cambria"/>
                <a:cs typeface="Cambria"/>
                <a:sym typeface="Cambria"/>
              </a:rPr>
              <a:t>Equity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: It refers to making </a:t>
            </a: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equal access to opportunities available to everybody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irrespective of their gender, race, income and in the Indian case, caste.</a:t>
            </a:r>
            <a:endParaRPr b="1"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b="1" lang="en" sz="1500" u="sng">
                <a:latin typeface="Cambria"/>
                <a:ea typeface="Cambria"/>
                <a:cs typeface="Cambria"/>
                <a:sym typeface="Cambria"/>
              </a:rPr>
              <a:t>Sustainability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: It means </a:t>
            </a: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continuity in the availability of opportunities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.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○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To have sustainable human development, </a:t>
            </a: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each generation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 must have the same opportunities.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○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All environmental, financial and human resources must be used keeping in mind the future.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b="1" lang="en" sz="1500" u="sng">
                <a:latin typeface="Cambria"/>
                <a:ea typeface="Cambria"/>
                <a:cs typeface="Cambria"/>
                <a:sym typeface="Cambria"/>
              </a:rPr>
              <a:t>Productivity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: It here means </a:t>
            </a: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human labour productivity or productivity in terms of human work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.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○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Such productivity must be constantly enriched by </a:t>
            </a: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building capabilities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 in people, who are the real wealth of nations.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○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Therefore, efforts to increase their </a:t>
            </a: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knowledge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, or provide better </a:t>
            </a: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health facilities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 ultimately leads to better work efficiency.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b="1" lang="en" sz="1500" u="sng">
                <a:latin typeface="Cambria"/>
                <a:ea typeface="Cambria"/>
                <a:cs typeface="Cambria"/>
                <a:sym typeface="Cambria"/>
              </a:rPr>
              <a:t>Empowerment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: It means to have the </a:t>
            </a: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power to make choices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.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○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Such power comes from </a:t>
            </a: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increasing freedom and capability</a:t>
            </a: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.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○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Good governance and people-oriented policies are required to empower people.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■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The empowerment of socially and economically disadvantaged groups is of special importance.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/>
        </p:nvSpPr>
        <p:spPr>
          <a:xfrm>
            <a:off x="250350" y="115050"/>
            <a:ext cx="8643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latin typeface="Cambria"/>
                <a:ea typeface="Cambria"/>
                <a:cs typeface="Cambria"/>
                <a:sym typeface="Cambria"/>
              </a:rPr>
              <a:t>Table of Contents</a:t>
            </a:r>
            <a:endParaRPr b="1" sz="17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Population and its Distribution; Density of Population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Basic Concepts of Population Geography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Components of Population Change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Migration : Types &amp; Causes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Population Composition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Population Pyramid (Age-Sex Pyramid)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Religious Communities of India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Human Resources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Human Development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○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Four Pillars of Human Development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○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Approaches to Human Development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○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Human Development Index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○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Gross National Happiness (GNH)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Miscellaneous Topics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○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India- Cultural regions; World Heritage Sites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6" name="Google Shape;46;p11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261425" y="106475"/>
            <a:ext cx="8502000" cy="4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Approaches to Human Development</a:t>
            </a:r>
            <a:endParaRPr b="1" sz="18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(a) </a:t>
            </a:r>
            <a:r>
              <a:rPr b="1" lang="en" sz="1500" u="sng">
                <a:latin typeface="Cambria"/>
                <a:ea typeface="Cambria"/>
                <a:cs typeface="Cambria"/>
                <a:sym typeface="Cambria"/>
              </a:rPr>
              <a:t>Income </a:t>
            </a:r>
            <a:r>
              <a:rPr b="1" lang="en" sz="15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Approach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: </a:t>
            </a: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is one of the oldest approaches to human development. 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idea is that the </a:t>
            </a: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level of income reflects the level of freedom an individual enjoys</a:t>
            </a: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Higher the level of income, the higher is the level of human development.</a:t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(b) </a:t>
            </a:r>
            <a:r>
              <a:rPr b="1" lang="en" sz="1500" u="sng">
                <a:latin typeface="Cambria"/>
                <a:ea typeface="Cambria"/>
                <a:cs typeface="Cambria"/>
                <a:sym typeface="Cambria"/>
              </a:rPr>
              <a:t>Welfare </a:t>
            </a:r>
            <a:r>
              <a:rPr b="1" lang="en" sz="15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Approach</a:t>
            </a:r>
            <a:endParaRPr b="1" sz="15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approach </a:t>
            </a: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looks at human beings as beneficiaries or targets of all development activities.</a:t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approach argues for </a:t>
            </a: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higher government expenditure on education, health, social secondary and amenities</a:t>
            </a: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 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People are not participants in development but only </a:t>
            </a: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passive recipients</a:t>
            </a: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b="1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(c) </a:t>
            </a:r>
            <a:r>
              <a:rPr b="1" lang="en" sz="1500" u="sng">
                <a:latin typeface="Cambria"/>
                <a:ea typeface="Cambria"/>
                <a:cs typeface="Cambria"/>
                <a:sym typeface="Cambria"/>
              </a:rPr>
              <a:t>Basic Needs Approach</a:t>
            </a:r>
            <a:endParaRPr b="1" sz="1500" u="sng"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approach was initially </a:t>
            </a: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proposed by the International Labour Organisation (ILO).</a:t>
            </a: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Six basic needs</a:t>
            </a: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i.e.: </a:t>
            </a: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health, education, food, water supply, sanitation, and housing</a:t>
            </a: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were identified.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question of human choices is ignored and the emphasis is on the </a:t>
            </a: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provision of basic needs of defined sections</a:t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(d) </a:t>
            </a:r>
            <a:r>
              <a:rPr b="1" lang="en" sz="15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Capability Approach:</a:t>
            </a: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This approach is associated with </a:t>
            </a:r>
            <a:r>
              <a:rPr b="1" lang="en">
                <a:latin typeface="Cambria"/>
                <a:ea typeface="Cambria"/>
                <a:cs typeface="Cambria"/>
                <a:sym typeface="Cambria"/>
              </a:rPr>
              <a:t>Prof. Amartya Sen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Building human capabilities in the areas of health, education and access to resources is the key  to increasing human development.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228450" y="171350"/>
            <a:ext cx="8687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Human Development Index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 (</a:t>
            </a:r>
            <a:r>
              <a:rPr b="1" lang="en" sz="1600" u="sng">
                <a:latin typeface="Cambria"/>
                <a:ea typeface="Cambria"/>
                <a:cs typeface="Cambria"/>
                <a:sym typeface="Cambria"/>
              </a:rPr>
              <a:t>191 nations by UNDP since 1990</a:t>
            </a: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)</a:t>
            </a:r>
            <a:endParaRPr b="1"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25" y="771650"/>
            <a:ext cx="8171873" cy="35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/>
        </p:nvSpPr>
        <p:spPr>
          <a:xfrm>
            <a:off x="162575" y="162900"/>
            <a:ext cx="868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75" y="72150"/>
            <a:ext cx="8882701" cy="46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/>
        </p:nvSpPr>
        <p:spPr>
          <a:xfrm>
            <a:off x="171025" y="120600"/>
            <a:ext cx="868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 u="sng">
                <a:latin typeface="Cambria"/>
                <a:ea typeface="Cambria"/>
                <a:cs typeface="Cambria"/>
                <a:sym typeface="Cambria"/>
              </a:rPr>
              <a:t>India- HDI</a:t>
            </a:r>
            <a:endParaRPr b="1" sz="1700" u="sng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375" y="267975"/>
            <a:ext cx="3358650" cy="43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75" y="522826"/>
            <a:ext cx="3209925" cy="40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162575" y="255950"/>
            <a:ext cx="43371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Gross National Happiness (GNH)</a:t>
            </a:r>
            <a:endParaRPr b="1" sz="170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b="1" lang="en" sz="1600">
                <a:latin typeface="Cambria"/>
                <a:ea typeface="Cambria"/>
                <a:cs typeface="Cambria"/>
                <a:sym typeface="Cambria"/>
              </a:rPr>
              <a:t>Bhutan</a:t>
            </a: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 is the </a:t>
            </a:r>
            <a:r>
              <a:rPr lang="en" sz="1600" u="sng">
                <a:latin typeface="Cambria"/>
                <a:ea typeface="Cambria"/>
                <a:cs typeface="Cambria"/>
                <a:sym typeface="Cambria"/>
              </a:rPr>
              <a:t>only country</a:t>
            </a: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 in the world to officially proclaim the </a:t>
            </a:r>
            <a:r>
              <a:rPr b="1" lang="en" sz="1600" u="sng">
                <a:latin typeface="Cambria"/>
                <a:ea typeface="Cambria"/>
                <a:cs typeface="Cambria"/>
                <a:sym typeface="Cambria"/>
              </a:rPr>
              <a:t>Gross National Happiness (GNH)</a:t>
            </a: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 as the measure of the country’s progress.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1350"/>
            <a:ext cx="4135600" cy="429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7823625" y="4380150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109150" y="233475"/>
            <a:ext cx="3333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World Happiness Report</a:t>
            </a:r>
            <a:r>
              <a:rPr b="1"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(UN-  Sustainable Development Solutions Network)</a:t>
            </a:r>
            <a:endParaRPr b="1"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ranking uses </a:t>
            </a:r>
            <a:r>
              <a:rPr b="1"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six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key factors to measure happiness — </a:t>
            </a:r>
            <a:r>
              <a:rPr b="1"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social support, income, health, freedom, generosity, and absence of corruption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India ranks at </a:t>
            </a:r>
            <a:r>
              <a:rPr b="1"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126th position 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(out of 146 countries)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550" y="55850"/>
            <a:ext cx="4290150" cy="45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/>
        </p:nvSpPr>
        <p:spPr>
          <a:xfrm>
            <a:off x="120275" y="205200"/>
            <a:ext cx="2577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Miscellaneous Topics</a:t>
            </a:r>
            <a:endParaRPr b="1" sz="19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India- Cultural regions</a:t>
            </a:r>
            <a:endParaRPr b="1" sz="1800" u="sng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528" y="50750"/>
            <a:ext cx="6048947" cy="47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/>
        </p:nvSpPr>
        <p:spPr>
          <a:xfrm>
            <a:off x="114950" y="91475"/>
            <a:ext cx="3981600" cy="4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 u="sng">
                <a:latin typeface="Cambria"/>
                <a:ea typeface="Cambria"/>
                <a:cs typeface="Cambria"/>
                <a:sym typeface="Cambria"/>
              </a:rPr>
              <a:t>World Heritage Sites </a:t>
            </a:r>
            <a:r>
              <a:rPr b="1" lang="en" sz="1600" u="sng">
                <a:latin typeface="Cambria"/>
                <a:ea typeface="Cambria"/>
                <a:cs typeface="Cambria"/>
                <a:sym typeface="Cambria"/>
              </a:rPr>
              <a:t>in India (UNESCO)</a:t>
            </a:r>
            <a:endParaRPr b="1" sz="16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 u="sng">
                <a:latin typeface="Cambria"/>
                <a:ea typeface="Cambria"/>
                <a:cs typeface="Cambria"/>
                <a:sym typeface="Cambria"/>
              </a:rPr>
              <a:t>Total 42 </a:t>
            </a: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(34 Cultural + 7 Natural + 1 mixed)</a:t>
            </a:r>
            <a:endParaRPr b="1" sz="15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Cambria"/>
                <a:ea typeface="Cambria"/>
                <a:cs typeface="Cambria"/>
                <a:sym typeface="Cambria"/>
              </a:rPr>
              <a:t>Recent additions</a:t>
            </a:r>
            <a:endParaRPr b="1" sz="1500"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Santiniketan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- </a:t>
            </a:r>
            <a:r>
              <a:rPr lang="en" u="sng">
                <a:latin typeface="Cambria"/>
                <a:ea typeface="Cambria"/>
                <a:cs typeface="Cambria"/>
                <a:sym typeface="Cambria"/>
              </a:rPr>
              <a:t>West Bengal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Hoysala temples of Belur, Halebid and Somananthpura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en" u="sng">
                <a:latin typeface="Cambria"/>
                <a:ea typeface="Cambria"/>
                <a:cs typeface="Cambria"/>
                <a:sym typeface="Cambria"/>
              </a:rPr>
              <a:t>Karnataka</a:t>
            </a:r>
            <a:endParaRPr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50" u="sng">
                <a:latin typeface="Cambria"/>
                <a:ea typeface="Cambria"/>
                <a:cs typeface="Cambria"/>
                <a:sym typeface="Cambria"/>
              </a:rPr>
              <a:t>Natural Sites in India (7)</a:t>
            </a:r>
            <a:endParaRPr b="1" sz="1450" u="sng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AutoNum type="arabicPeriod"/>
            </a:pP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Great Himalayan National Park Conservation Area (</a:t>
            </a: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HP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)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mbria"/>
              <a:buAutoNum type="arabicPeriod"/>
            </a:pPr>
            <a:r>
              <a:rPr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Nanda Devi and Valley of Flowers National Parks (</a:t>
            </a:r>
            <a:r>
              <a:rPr b="1"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Uttarakhand</a:t>
            </a:r>
            <a:r>
              <a:rPr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4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mbria"/>
              <a:buAutoNum type="arabicPeriod"/>
            </a:pPr>
            <a:r>
              <a:rPr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Keoladeo National Park (</a:t>
            </a:r>
            <a:r>
              <a:rPr b="1"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Rajasthan</a:t>
            </a:r>
            <a:r>
              <a:rPr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4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mbria"/>
              <a:buAutoNum type="arabicPeriod"/>
            </a:pPr>
            <a:r>
              <a:rPr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Sundarban National Park (</a:t>
            </a:r>
            <a:r>
              <a:rPr b="1"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WB</a:t>
            </a:r>
            <a:r>
              <a:rPr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4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mbria"/>
              <a:buAutoNum type="arabicPeriod"/>
            </a:pPr>
            <a:r>
              <a:rPr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Western Ghats </a:t>
            </a:r>
            <a:endParaRPr sz="14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AutoNum type="arabicPeriod"/>
            </a:pP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Kaziranga National Park (</a:t>
            </a: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Assam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)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AutoNum type="arabicPeriod"/>
            </a:pP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Manas Wildlife Sanctuary </a:t>
            </a:r>
            <a:r>
              <a:rPr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</a:t>
            </a:r>
            <a:r>
              <a:rPr b="1"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Assam</a:t>
            </a:r>
            <a:r>
              <a:rPr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endParaRPr sz="14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Mixed Site</a:t>
            </a:r>
            <a:r>
              <a:rPr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-(Khangchendzonga/Kanchenjunga National Park, Sikkim)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725" y="91475"/>
            <a:ext cx="4789650" cy="45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7849025" y="4317000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/>
        </p:nvSpPr>
        <p:spPr>
          <a:xfrm>
            <a:off x="128875" y="75875"/>
            <a:ext cx="86871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H.P 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(Mountain Railways of India) + W.B + T.N -</a:t>
            </a: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1</a:t>
            </a:r>
            <a:endParaRPr b="1"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Delhi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 Humayun’s Tomb, Qutub Minar, Red Fort Complex) - 3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Chandigarh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(Architectural Work of Le Corbusier (Capitol Complex) - 1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Rajasthan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(Jantar Mantar, Hill Forts of Rajasthan, Jaipur City) - 3 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Gujarat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(Champaner-Pavagadh Archaeological Park, Rani Ki Vav (The Queen’s Stepwell), Historic City of Ahmedabad, Dholavira, a Harappan City)- 4 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Cambria"/>
              <a:buChar char="●"/>
            </a:pPr>
            <a:r>
              <a:rPr b="1"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Uttar Pradesh</a:t>
            </a:r>
            <a:r>
              <a:rPr lang="en" sz="14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(Agra Fort, Taj Mahal, Fatehpur Sikri) - 3</a:t>
            </a:r>
            <a:endParaRPr sz="14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Bihar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(Mahabodhi Temple Complex at Bodh Gaya, Archaeological Site of Nalanda Mahavira at Nalanda) - 2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West Bengal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(Shantiniketan) - 1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Odisha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(Sun Temple, Konark) - 1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Madhya Pradesh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(Khajuraho Group of Monuments, Buddhist Monuments at Sanchi, Rock Shelters of Bhimbetka) - 3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Maharashtra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(Ajanta Caves, Ellora Caves, Elephanta Caves, Chhatrapati Shivaji Terminus (formerly Victoria Terminus, Victorian Gothic and Art Deco Ensembles of Mumbai) - 5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Goa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(Churches and Convents of Goa) - 1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Telangana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(Kakatiya Rudreshwara (Ramappa) Temple) - 1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Karnataka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(Group of Monuments at Hampi, Group of Monuments at Pattadakal, Sacred Ensembles of the Hoysala) - 3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Font typeface="Cambria"/>
              <a:buChar char="●"/>
            </a:pPr>
            <a:r>
              <a:rPr b="1" lang="en" sz="1450">
                <a:latin typeface="Cambria"/>
                <a:ea typeface="Cambria"/>
                <a:cs typeface="Cambria"/>
                <a:sym typeface="Cambria"/>
              </a:rPr>
              <a:t>Tamil Nadu</a:t>
            </a:r>
            <a:r>
              <a:rPr lang="en" sz="1450">
                <a:latin typeface="Cambria"/>
                <a:ea typeface="Cambria"/>
                <a:cs typeface="Cambria"/>
                <a:sym typeface="Cambria"/>
              </a:rPr>
              <a:t> (Group of Monuments at Mahabalipuram, Great Living Chola Temples) - 2</a:t>
            </a:r>
            <a:endParaRPr sz="145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/>
        </p:nvSpPr>
        <p:spPr>
          <a:xfrm>
            <a:off x="162575" y="162900"/>
            <a:ext cx="868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75" y="-40125"/>
            <a:ext cx="6631375" cy="47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/>
        </p:nvSpPr>
        <p:spPr>
          <a:xfrm>
            <a:off x="162575" y="162900"/>
            <a:ext cx="86871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Population</a:t>
            </a:r>
            <a:endParaRPr b="1" sz="180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Population is an </a:t>
            </a:r>
            <a:r>
              <a:rPr b="1"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Asset</a:t>
            </a:r>
            <a:r>
              <a:rPr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or a </a:t>
            </a:r>
            <a:r>
              <a:rPr b="1" lang="en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Liability? </a:t>
            </a:r>
            <a:endParaRPr b="1" sz="1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" name="Google Shape;52;p12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/>
        </p:nvSpPr>
        <p:spPr>
          <a:xfrm>
            <a:off x="457200" y="571500"/>
            <a:ext cx="845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2842225" y="1167800"/>
            <a:ext cx="681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95373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99550"/>
            <a:ext cx="9195325" cy="5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50" y="711862"/>
            <a:ext cx="3955050" cy="29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075" y="117238"/>
            <a:ext cx="3544625" cy="41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/>
        </p:nvSpPr>
        <p:spPr>
          <a:xfrm>
            <a:off x="7771825" y="3810400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66666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/>
        </p:nvSpPr>
        <p:spPr>
          <a:xfrm>
            <a:off x="228450" y="126475"/>
            <a:ext cx="8687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Factors influencing Population Distribution</a:t>
            </a:r>
            <a:endParaRPr b="1" sz="18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849025" y="438832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11825" y="128250"/>
            <a:ext cx="407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Spatial variation of population densities in India</a:t>
            </a:r>
            <a:r>
              <a:rPr lang="e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950" y="0"/>
            <a:ext cx="4477000" cy="46494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162575" y="162900"/>
            <a:ext cx="8687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Basic Concepts of Population Geography</a:t>
            </a:r>
            <a:endParaRPr b="1" sz="18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92750" y="222150"/>
            <a:ext cx="84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Components of Population Change</a:t>
            </a:r>
            <a:endParaRPr b="1" sz="18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228450" y="162900"/>
            <a:ext cx="8687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Migration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Types of Migration</a:t>
            </a:r>
            <a:endParaRPr b="1" sz="18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Causes of Migration</a:t>
            </a:r>
            <a:endParaRPr b="1" sz="1800" u="sng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137400" y="155400"/>
            <a:ext cx="896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latin typeface="Cambria"/>
                <a:ea typeface="Cambria"/>
                <a:cs typeface="Cambria"/>
                <a:sym typeface="Cambria"/>
              </a:rPr>
              <a:t>Population Composition</a:t>
            </a:r>
            <a:endParaRPr b="1" sz="1800" u="sng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7849025" y="4354775"/>
            <a:ext cx="142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Cambria"/>
                <a:ea typeface="Cambria"/>
                <a:cs typeface="Cambria"/>
                <a:sym typeface="Cambria"/>
              </a:rPr>
              <a:t>Sunil Dagar</a:t>
            </a:r>
            <a:endParaRPr b="1" sz="1600">
              <a:solidFill>
                <a:srgbClr val="B7B7B7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950" y="771000"/>
            <a:ext cx="4778975" cy="37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sion2024">
  <a:themeElements>
    <a:clrScheme name="Executive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